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61" r:id="rId3"/>
  </p:sldMasterIdLst>
  <p:notesMasterIdLst>
    <p:notesMasterId r:id="rId27"/>
  </p:notesMasterIdLst>
  <p:sldIdLst>
    <p:sldId id="278" r:id="rId4"/>
    <p:sldId id="281" r:id="rId5"/>
    <p:sldId id="264" r:id="rId6"/>
    <p:sldId id="263" r:id="rId7"/>
    <p:sldId id="300" r:id="rId8"/>
    <p:sldId id="279" r:id="rId9"/>
    <p:sldId id="302" r:id="rId10"/>
    <p:sldId id="272" r:id="rId11"/>
    <p:sldId id="285" r:id="rId12"/>
    <p:sldId id="286" r:id="rId13"/>
    <p:sldId id="287" r:id="rId14"/>
    <p:sldId id="299" r:id="rId15"/>
    <p:sldId id="288" r:id="rId16"/>
    <p:sldId id="289" r:id="rId17"/>
    <p:sldId id="290" r:id="rId18"/>
    <p:sldId id="297" r:id="rId19"/>
    <p:sldId id="267" r:id="rId20"/>
    <p:sldId id="291" r:id="rId21"/>
    <p:sldId id="292" r:id="rId22"/>
    <p:sldId id="294" r:id="rId23"/>
    <p:sldId id="295" r:id="rId24"/>
    <p:sldId id="276" r:id="rId25"/>
    <p:sldId id="277" r:id="rId26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57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9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710" y="3960"/>
      </p:cViewPr>
      <p:guideLst>
        <p:guide pos="2857"/>
        <p:guide orient="horz" pos="419"/>
        <p:guide orient="horz" pos="29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8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01375-2CC7-0F48-9C3A-022B1560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3F5BDD6-07F0-65B9-DC42-6E7F2EEDF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87D7B3E-6A0E-B3CC-DE3D-F604E926D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D7F413-EF7F-EACD-DBDF-E4903F597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1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7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62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8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4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50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3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34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Deixar o e-mail do professor alinhado com o final do texto.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A964-A4DC-4E93-0A1D-8249A7C9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7A69AB-C4CD-8133-E2E1-C489A6189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9DF0A1F-B771-143B-8ECD-EC6D165D9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Deixar o e-mail do professor alinhado com o final do texto.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4DBD16-4E71-C844-B315-4A1A1DBB6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7E334-E8AA-B9CA-B6AF-A4A9577A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C1A05BE-0DB3-7714-0C49-85A8803DC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891962-858F-7D37-E782-FB14120B6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69327-9209-3923-8E34-BD6C36A17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0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3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433BE-D19F-43A7-9564-DD29B259A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ED99A0-4D55-4792-9B1D-925FBD8E7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D2A12A-4113-46F8-8160-4ED10ACE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39A0DA-7B12-421F-B011-70D7D683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E2A863-B9CB-48FE-9A3D-D9E2B9AE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734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E0626-F447-41A9-93B9-268D68DD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B9BFC9-D0BE-4AA0-9C81-B7C0BDCC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240B95-4675-4653-A91E-5EE9ACB6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2000A-2D37-4D2E-A3AD-F88A3566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30B796-03A4-4845-AC2A-7E8411B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824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D3F89-5D75-40E2-98C7-59BBE4DB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CAC003-AB59-441F-AA06-3B0B90EA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EEFFD-5B19-4B58-B623-2C11CA04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C91BAE-CAB7-46B1-8C40-9668454F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CE65F4-0C1B-44D5-8EC9-5602F091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04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BF2E4-7DC7-42AA-A46A-DD5A9F668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27D99A-F44D-4B87-8100-985B29084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01D107-66AC-4BB0-B360-44B5B327A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3964-E822-4A55-AB46-42EBBB75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38096F-CA35-4D6D-BFB6-048BD34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36C257-6F7A-4EE3-B894-7D87FDA8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22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51CF-7AF1-425F-8BC2-B5C6B624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FD3538-1A6B-46B5-9C59-82228D231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8F17477-E3AB-492A-8DAD-BAAD19CD6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97E25-FB84-4B8A-B776-181315407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774C94-40B9-4BBA-B9C0-DEBFDA9B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696BAE-9780-4246-9BFA-72DFE61A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7F8127-738A-4239-8A52-35A2D104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B82643-54A4-49A5-A298-68D4980F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027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C3792-4E71-4E18-834B-24115ABB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644218-DB03-41A4-BE40-4B62B9C4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29392F-2FF7-4462-A08C-93CBBFCF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CD1D0A-AF22-483A-BADC-BE367DBA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741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713E6D-2790-418D-ADDD-8E0C28AD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CB1AAB-391A-4132-AAA9-DA203FCB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0C51C5-46DF-4222-9F23-49050CC5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18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3B4D4-867D-4F64-AEF9-9739A6F3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668FC-4D32-4E1F-9883-439C7365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8084FE-BA18-4457-88C5-3C739BAAB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FC44CB-2384-4B2C-92C7-3EFF56CA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1F5726-7D7B-4C58-96BE-92375FE0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73117-0578-410B-83FC-F2ED3A23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110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28EB5-B19F-4241-94F9-BEF11754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B176404-E205-4AEF-A4BA-8721C9C49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5183B0-A43B-4C6D-8C25-89D286F58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2DFC58-6641-4A94-BAF5-9B0A9B8A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FEC5C0-A9B8-4E40-A41E-589B22E7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DB42BA-3927-40EC-8DE4-6E845897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056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4AD49-3107-4278-9F27-8209629A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95023-769D-4B26-9322-013FB9507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E73516-C6D6-43E6-8AA9-43203E82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B929A2-86B5-4239-A6D7-F7506D98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E88952-F1E9-48D8-AA4B-72757B86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892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645D90-C710-42A9-AFFB-7FB535F63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C3C7D8-04D1-4F01-A145-BD938A4E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DE13E-B988-499D-8CE5-12580733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EE09447-EBE4-4470-A055-411A88FB56A2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25463-BF39-4FE1-A976-6025CC1A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3C245-C8A2-4E41-A670-90B779C7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377E29F5-2D2E-4774-BE65-2C4BAC8B5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129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74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057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73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192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42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42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91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255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181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872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A315E502-D76C-4322-BC3C-F2BF9A17CB65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4DA76707-B60C-4B5C-A38C-0F48921DC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2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5">
            <a:extLst>
              <a:ext uri="{FF2B5EF4-FFF2-40B4-BE49-F238E27FC236}">
                <a16:creationId xmlns:a16="http://schemas.microsoft.com/office/drawing/2014/main" id="{3B8DAAF1-9E35-42F3-95DA-B62C19C729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1075386" y="1275008"/>
            <a:ext cx="167425" cy="25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5">
            <a:extLst>
              <a:ext uri="{FF2B5EF4-FFF2-40B4-BE49-F238E27FC236}">
                <a16:creationId xmlns:a16="http://schemas.microsoft.com/office/drawing/2014/main" id="{3B8DAAF1-9E35-42F3-95DA-B62C19C729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1075386" y="1275008"/>
            <a:ext cx="167425" cy="25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85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BE5122DD-3FCD-4660-A021-810260C0E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52" y="1060971"/>
            <a:ext cx="5314023" cy="1663084"/>
          </a:xfrm>
          <a:prstGeom prst="rect">
            <a:avLst/>
          </a:prstGeom>
          <a:noFill/>
        </p:spPr>
        <p:txBody>
          <a:bodyPr wrap="square" tIns="46800" numCol="2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Acesso a banco de dados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Entity Framework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API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2° SEMESTRE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9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BIBLIOGRAFIA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30" name="Picture 6" descr="C#: como programar">
            <a:extLst>
              <a:ext uri="{FF2B5EF4-FFF2-40B4-BE49-F238E27FC236}">
                <a16:creationId xmlns:a16="http://schemas.microsoft.com/office/drawing/2014/main" id="{30206082-9579-E315-3A0A-B494C1CA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3" y="1260267"/>
            <a:ext cx="21145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ientação a objetos em C#: conceitos e implementações em .NET">
            <a:extLst>
              <a:ext uri="{FF2B5EF4-FFF2-40B4-BE49-F238E27FC236}">
                <a16:creationId xmlns:a16="http://schemas.microsoft.com/office/drawing/2014/main" id="{25C2A5AC-C5E0-B77E-610E-01CDC7D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65" y="1260267"/>
            <a:ext cx="21145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dutividade em C#: obtenha mais resultado com menos esforço">
            <a:extLst>
              <a:ext uri="{FF2B5EF4-FFF2-40B4-BE49-F238E27FC236}">
                <a16:creationId xmlns:a16="http://schemas.microsoft.com/office/drawing/2014/main" id="{129EEA61-7A14-41F5-283B-67C20CF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31" y="1260267"/>
            <a:ext cx="21145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790-5F5C-7C8F-D131-C0803CAB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136706A0-55CD-66A2-5D3D-E677F8F0B479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BIBLIOGRAFIA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050" name="Picture 2" descr="Design Patterns com C#: aprenda padrões de projeto com os games">
            <a:extLst>
              <a:ext uri="{FF2B5EF4-FFF2-40B4-BE49-F238E27FC236}">
                <a16:creationId xmlns:a16="http://schemas.microsoft.com/office/drawing/2014/main" id="{327B355F-723B-F0D7-E35F-239244CF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7" y="1099459"/>
            <a:ext cx="21145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P.NET Core MVC: aplicações modernas em conjunto com o entity framework">
            <a:extLst>
              <a:ext uri="{FF2B5EF4-FFF2-40B4-BE49-F238E27FC236}">
                <a16:creationId xmlns:a16="http://schemas.microsoft.com/office/drawing/2014/main" id="{C991E214-0307-3D03-BE37-F49DFA63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73" y="1099459"/>
            <a:ext cx="21145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EF1869-9535-070A-93B3-26802835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55" y="1162972"/>
            <a:ext cx="2055057" cy="30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94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52" y="1060971"/>
            <a:ext cx="7567867" cy="772712"/>
          </a:xfrm>
          <a:prstGeom prst="rect">
            <a:avLst/>
          </a:prstGeom>
          <a:noFill/>
        </p:spPr>
        <p:txBody>
          <a:bodyPr wrap="square" tIns="46800" numCol="1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Roboto Light"/>
              </a:rPr>
              <a:t>SEGUNDA-FEIRA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TEM AULA DO ALLEN (PRESENCIAL)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" pitchFamily="50" charset="0"/>
                <a:cs typeface="Roboto Light"/>
              </a:rPr>
              <a:t>19:20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ÀS </a:t>
            </a:r>
            <a:r>
              <a:rPr lang="pt-BR" sz="1200" dirty="0">
                <a:solidFill>
                  <a:srgbClr val="ED145B"/>
                </a:solidFill>
                <a:latin typeface="Gotham HTF" pitchFamily="50" charset="0"/>
                <a:cs typeface="Roboto Light"/>
              </a:rPr>
              <a:t>23H15                                                                                                          </a:t>
            </a: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HORÁRIO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AULA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1" y="1580070"/>
            <a:ext cx="7267074" cy="37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METODOLOGIA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152962" y="1528483"/>
            <a:ext cx="1624268" cy="330283"/>
          </a:xfrm>
          <a:prstGeom prst="rect">
            <a:avLst/>
          </a:prstGeom>
          <a:noFill/>
        </p:spPr>
        <p:txBody>
          <a:bodyPr wrap="square" tIns="46800" numCol="1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AULA TEÓRICA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5547699" y="4250639"/>
            <a:ext cx="1624268" cy="330283"/>
          </a:xfrm>
          <a:prstGeom prst="rect">
            <a:avLst/>
          </a:prstGeom>
          <a:noFill/>
        </p:spPr>
        <p:txBody>
          <a:bodyPr wrap="square" tIns="46800" numCol="1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EXERCÍCIOS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49" y="925105"/>
            <a:ext cx="2772502" cy="41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36052" y="1060986"/>
            <a:ext cx="5281550" cy="352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As notas semestrais na </a:t>
            </a: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FIAP </a:t>
            </a:r>
            <a:r>
              <a:rPr lang="pt-BR" sz="1600" dirty="0">
                <a:solidFill>
                  <a:srgbClr val="797979"/>
                </a:solidFill>
                <a:latin typeface="Gotham HTF Light" pitchFamily="50" charset="0"/>
                <a:cs typeface="Gotham HTF Bold"/>
              </a:rPr>
              <a:t>são compostas: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AVALIAÇÃO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936053" y="1416591"/>
            <a:ext cx="7419854" cy="185570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40%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Project Checkpoint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Challenge&amp;Feedback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(2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Challenge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+ </a:t>
            </a:r>
            <a:r>
              <a:rPr lang="pt-BR" sz="14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3 Checkpoint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60%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Global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Solution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(solução de tarefas de Cases reais)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Roboto Light"/>
              </a:rPr>
              <a:t>MS1 = (PCC&amp;F x 0.4 + GS x 0.6)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969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36052" y="1416591"/>
            <a:ext cx="5281550" cy="663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 média anual é ponderada, ou seja, os semestres possuem pesos diferentes</a:t>
            </a:r>
            <a:r>
              <a:rPr lang="pt-BR" sz="1600" dirty="0">
                <a:solidFill>
                  <a:srgbClr val="797979"/>
                </a:solidFill>
                <a:latin typeface="Gotham HTF Light" pitchFamily="50" charset="0"/>
                <a:cs typeface="Gotham HTF Bold"/>
              </a:rPr>
              <a:t>: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CÁLCULO DE MÉDIA ANUAL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38270" y="2388019"/>
            <a:ext cx="7419854" cy="90159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Roboto Light"/>
              </a:rPr>
              <a:t> = (MS1 x 0.4 + MS2 x 0.6)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4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24679"/>
              </p:ext>
            </p:extLst>
          </p:nvPr>
        </p:nvGraphicFramePr>
        <p:xfrm>
          <a:off x="2802759" y="1705537"/>
          <a:ext cx="3538483" cy="1625718"/>
        </p:xfrm>
        <a:graphic>
          <a:graphicData uri="http://schemas.openxmlformats.org/drawingml/2006/table">
            <a:tbl>
              <a:tblPr firstRow="1" firstCol="1" bandRow="1"/>
              <a:tblGrid>
                <a:gridCol w="179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Média</a:t>
                      </a:r>
                      <a:r>
                        <a:rPr lang="en-US" sz="1200" b="0" i="0" u="none" strike="noStrike" baseline="0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 Anual</a:t>
                      </a:r>
                      <a:endParaRPr lang="en-US" sz="1200" b="0" i="0" u="none" strike="noStrike" dirty="0">
                        <a:solidFill>
                          <a:srgbClr val="ED145B"/>
                        </a:solidFill>
                        <a:effectLst/>
                        <a:latin typeface="Gotham HTF Medium"/>
                        <a:cs typeface="Gotham HTF Medium"/>
                      </a:endParaRP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Situação 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0 a</a:t>
                      </a:r>
                      <a:r>
                        <a:rPr lang="en-US" sz="12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 3.9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Gotham HTF Book"/>
                        <a:cs typeface="Gotham HTF Book"/>
                      </a:endParaRP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Reprovado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4.0 a 5.9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Exame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6.0 a 10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Gotham HTF Book"/>
                          <a:cs typeface="Gotham HTF Book"/>
                        </a:rPr>
                        <a:t>Aprovado</a:t>
                      </a:r>
                    </a:p>
                  </a:txBody>
                  <a:tcPr marL="7384" marR="7384" marT="73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6"/>
          <p:cNvSpPr txBox="1"/>
          <p:nvPr/>
        </p:nvSpPr>
        <p:spPr>
          <a:xfrm>
            <a:off x="3165765" y="903933"/>
            <a:ext cx="2812472" cy="648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CRITÉRIOS</a:t>
            </a:r>
          </a:p>
          <a:p>
            <a:pPr algn="ctr">
              <a:lnSpc>
                <a:spcPct val="120000"/>
              </a:lnSpc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APROVAÇÃO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AVALIAÇÃO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5792" y="3476039"/>
            <a:ext cx="3912416" cy="5786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400" dirty="0">
                <a:solidFill>
                  <a:srgbClr val="ED145B"/>
                </a:solidFill>
                <a:latin typeface="Gotham HTF Light"/>
                <a:cs typeface="Gotham HTF Light"/>
              </a:rPr>
              <a:t>CASO O ALUNO FIQUE DE EXAME:</a:t>
            </a:r>
          </a:p>
          <a:p>
            <a:pPr algn="ctr">
              <a:lnSpc>
                <a:spcPct val="120000"/>
              </a:lnSpc>
            </a:pPr>
            <a:r>
              <a:rPr lang="pt-BR" sz="1400" dirty="0">
                <a:solidFill>
                  <a:srgbClr val="797979"/>
                </a:solidFill>
                <a:latin typeface="Gotham HTF Light"/>
                <a:cs typeface="Gotham HTF Bold"/>
              </a:rPr>
              <a:t>Nota para aprovação = (12 – Média Anual)</a:t>
            </a:r>
            <a:endParaRPr lang="pt-BR" sz="1400" dirty="0">
              <a:solidFill>
                <a:srgbClr val="797979"/>
              </a:solidFill>
              <a:latin typeface="Gotham HTF" pitchFamily="50" charset="0"/>
              <a:cs typeface="Gotham HTF Bold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81" y="4082432"/>
            <a:ext cx="2001438" cy="8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2274576" y="2321145"/>
            <a:ext cx="4974254" cy="505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INÍCIO: </a:t>
            </a:r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NOVEMBRO</a:t>
            </a:r>
            <a:endParaRPr lang="pt-BR" sz="2400" dirty="0">
              <a:solidFill>
                <a:srgbClr val="797979"/>
              </a:solidFill>
              <a:latin typeface="Gotham HTF Light" pitchFamily="50" charset="0"/>
              <a:cs typeface="Gotham HTF Bold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AVALIAÇÃO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GLOBAL SOLUTION (GS)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11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2893423" y="1659660"/>
            <a:ext cx="3357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Calendário </a:t>
            </a:r>
            <a:r>
              <a:rPr lang="pt-BR" sz="2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1° semestre:</a:t>
            </a:r>
            <a:endParaRPr lang="pt-BR" sz="2000" dirty="0">
              <a:solidFill>
                <a:srgbClr val="797979"/>
              </a:solidFill>
              <a:latin typeface="Gotham HTF Light" pitchFamily="50" charset="0"/>
              <a:cs typeface="Gotham HTF Bold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Checkpoint (CP)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3216729" y="2137900"/>
            <a:ext cx="2710543" cy="200593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2400" dirty="0">
                <a:solidFill>
                  <a:srgbClr val="797979"/>
                </a:solidFill>
                <a:latin typeface="Gotham HTF" pitchFamily="50" charset="0"/>
                <a:cs typeface="Roboto Light"/>
              </a:rPr>
              <a:t>CP1 – 25/08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2400" dirty="0">
                <a:solidFill>
                  <a:srgbClr val="797979"/>
                </a:solidFill>
                <a:latin typeface="Gotham HTF" pitchFamily="50" charset="0"/>
                <a:cs typeface="Roboto Light"/>
              </a:rPr>
              <a:t>CP2 – 29/09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2400" dirty="0">
                <a:solidFill>
                  <a:srgbClr val="797979"/>
                </a:solidFill>
                <a:latin typeface="Gotham HTF" pitchFamily="50" charset="0"/>
                <a:cs typeface="Roboto Light"/>
              </a:rPr>
              <a:t>CP3 – 27/10</a:t>
            </a:r>
          </a:p>
        </p:txBody>
      </p:sp>
    </p:spTree>
    <p:extLst>
      <p:ext uri="{BB962C8B-B14F-4D97-AF65-F5344CB8AC3E}">
        <p14:creationId xmlns:p14="http://schemas.microsoft.com/office/powerpoint/2010/main" val="42221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2258660"/>
            <a:ext cx="5957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Desenvolvimento</a:t>
            </a:r>
            <a:r>
              <a:rPr lang="en-US" sz="28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 de software com C#</a:t>
            </a:r>
            <a:endParaRPr lang="en-US" sz="28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PRÓXIMA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AULA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057040" y="1766081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797979"/>
                </a:solidFill>
                <a:latin typeface="Gotham HTF Light" pitchFamily="50" charset="0"/>
              </a:rPr>
              <a:t>OX GÊNIUS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89" y="665163"/>
            <a:ext cx="3953263" cy="386635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237A42B-E3E2-4134-ABE5-B6530D3E2BBC}"/>
              </a:ext>
            </a:extLst>
          </p:cNvPr>
          <p:cNvSpPr/>
          <p:nvPr/>
        </p:nvSpPr>
        <p:spPr>
          <a:xfrm>
            <a:off x="5365820" y="956880"/>
            <a:ext cx="1225899" cy="721195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C7E325-E6FD-4B97-AE53-9BE09A83E2A4}"/>
              </a:ext>
            </a:extLst>
          </p:cNvPr>
          <p:cNvSpPr txBox="1"/>
          <p:nvPr/>
        </p:nvSpPr>
        <p:spPr>
          <a:xfrm>
            <a:off x="5226024" y="994311"/>
            <a:ext cx="154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Transformação Digital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 Sociedade 5.0</a:t>
            </a:r>
          </a:p>
        </p:txBody>
      </p:sp>
    </p:spTree>
    <p:extLst>
      <p:ext uri="{BB962C8B-B14F-4D97-AF65-F5344CB8AC3E}">
        <p14:creationId xmlns:p14="http://schemas.microsoft.com/office/powerpoint/2010/main" val="23566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DÚVIDAS?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91" y="740439"/>
            <a:ext cx="1976712" cy="3922049"/>
          </a:xfrm>
          <a:prstGeom prst="rect">
            <a:avLst/>
          </a:prstGeom>
        </p:spPr>
      </p:pic>
      <p:sp>
        <p:nvSpPr>
          <p:cNvPr id="8" name="Retângulo 4"/>
          <p:cNvSpPr/>
          <p:nvPr/>
        </p:nvSpPr>
        <p:spPr>
          <a:xfrm>
            <a:off x="936053" y="2215100"/>
            <a:ext cx="2769256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/>
                <a:cs typeface="Gotham HTF Book"/>
              </a:rPr>
              <a:t>“A dúvida é o princípio </a:t>
            </a:r>
          </a:p>
          <a:p>
            <a:pPr algn="ctr"/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/>
                <a:cs typeface="Gotham HTF Book"/>
              </a:rPr>
              <a:t>da sabedoria.”</a:t>
            </a:r>
          </a:p>
          <a:p>
            <a:pPr algn="ctr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/>
                <a:cs typeface="Gotham HTF Book"/>
              </a:rPr>
              <a:t>		               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/>
                <a:cs typeface="Gotham HTF Book"/>
              </a:rPr>
              <a:t>Aristóteles</a:t>
            </a:r>
          </a:p>
        </p:txBody>
      </p:sp>
    </p:spTree>
    <p:extLst>
      <p:ext uri="{BB962C8B-B14F-4D97-AF65-F5344CB8AC3E}">
        <p14:creationId xmlns:p14="http://schemas.microsoft.com/office/powerpoint/2010/main" val="4887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18" y="3565559"/>
            <a:ext cx="815963" cy="219495"/>
          </a:xfrm>
          <a:prstGeom prst="rect">
            <a:avLst/>
          </a:prstGeom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2022 | Professor Allen Fernando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58660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C9727B6-CB6D-41D7-8309-AC12CCAE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5454553" y="2330487"/>
            <a:ext cx="168974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rPr>
              <a:t>Avaliação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039872" y="1647082"/>
            <a:ext cx="6538559" cy="1854098"/>
            <a:chOff x="1039872" y="1525470"/>
            <a:chExt cx="6538559" cy="1854098"/>
          </a:xfrm>
        </p:grpSpPr>
        <p:sp>
          <p:nvSpPr>
            <p:cNvPr id="34" name="Espaço Reservado para Conteúdo 2">
              <a:extLst>
                <a:ext uri="{FF2B5EF4-FFF2-40B4-BE49-F238E27FC236}">
                  <a16:creationId xmlns:a16="http://schemas.microsoft.com/office/drawing/2014/main" id="{477017B9-E54B-481D-969B-6283CDC7D424}"/>
                </a:ext>
              </a:extLst>
            </p:cNvPr>
            <p:cNvSpPr txBox="1">
              <a:spLocks/>
            </p:cNvSpPr>
            <p:nvPr/>
          </p:nvSpPr>
          <p:spPr>
            <a:xfrm>
              <a:off x="1724774" y="1543865"/>
              <a:ext cx="4642883" cy="402099"/>
            </a:xfrm>
            <a:prstGeom prst="rect">
              <a:avLst/>
            </a:prstGeom>
          </p:spPr>
          <p:txBody>
            <a:bodyPr anchor="ctr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Apresentação</a:t>
              </a:r>
              <a:r>
                <a:rPr kumimoji="0" lang="pt-BR" sz="1200" b="0" i="0" u="none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 do professor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endParaRP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0C978080-7B2F-41B8-A3C4-F52CE4A4ABD7}"/>
                </a:ext>
              </a:extLst>
            </p:cNvPr>
            <p:cNvSpPr/>
            <p:nvPr/>
          </p:nvSpPr>
          <p:spPr>
            <a:xfrm>
              <a:off x="1724774" y="2288924"/>
              <a:ext cx="4572000" cy="329193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Objetivo da Disciplina</a:t>
              </a:r>
              <a:r>
                <a:rPr kumimoji="0" lang="pt-BR" sz="1200" b="0" i="0" u="none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 e Bibliografia 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endParaRP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C2C0A5C1-5ED2-4ACE-9476-9AF13C4B0678}"/>
                </a:ext>
              </a:extLst>
            </p:cNvPr>
            <p:cNvSpPr/>
            <p:nvPr/>
          </p:nvSpPr>
          <p:spPr>
            <a:xfrm>
              <a:off x="1724774" y="3018495"/>
              <a:ext cx="585365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Plano Semanal de Aulas 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endParaRPr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FC48DC00-3092-4F5B-B4D7-E5C796D65779}"/>
                </a:ext>
              </a:extLst>
            </p:cNvPr>
            <p:cNvSpPr/>
            <p:nvPr/>
          </p:nvSpPr>
          <p:spPr>
            <a:xfrm>
              <a:off x="5446605" y="1606306"/>
              <a:ext cx="1580130" cy="2778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Gotham HTF Light" pitchFamily="50" charset="0"/>
                  <a:ea typeface="Roboto" pitchFamily="2" charset="0"/>
                </a:rPr>
                <a:t>Metodologia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CB70A736-686B-4962-8E8A-5E64C23801DE}"/>
                </a:ext>
              </a:extLst>
            </p:cNvPr>
            <p:cNvSpPr/>
            <p:nvPr/>
          </p:nvSpPr>
          <p:spPr>
            <a:xfrm>
              <a:off x="1047820" y="1525470"/>
              <a:ext cx="436758" cy="439552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rPr>
                <a:t>1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DC5CE18B-9158-459D-8442-3D68152A7318}"/>
                </a:ext>
              </a:extLst>
            </p:cNvPr>
            <p:cNvSpPr/>
            <p:nvPr/>
          </p:nvSpPr>
          <p:spPr>
            <a:xfrm>
              <a:off x="1039872" y="2249210"/>
              <a:ext cx="436758" cy="439552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rPr>
                <a:t>2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56E1D1E-6E55-4DAE-B489-51082504ED80}"/>
                </a:ext>
              </a:extLst>
            </p:cNvPr>
            <p:cNvSpPr/>
            <p:nvPr/>
          </p:nvSpPr>
          <p:spPr>
            <a:xfrm>
              <a:off x="1039872" y="2940016"/>
              <a:ext cx="436758" cy="439552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rPr>
                <a:t>3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C02E2C3-5DC0-490B-8D25-FF928E4E2107}"/>
                </a:ext>
              </a:extLst>
            </p:cNvPr>
            <p:cNvSpPr/>
            <p:nvPr/>
          </p:nvSpPr>
          <p:spPr>
            <a:xfrm>
              <a:off x="4761703" y="1525470"/>
              <a:ext cx="436758" cy="439552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rPr>
                <a:t>4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C02E2C3-5DC0-490B-8D25-FF928E4E2107}"/>
                </a:ext>
              </a:extLst>
            </p:cNvPr>
            <p:cNvSpPr/>
            <p:nvPr/>
          </p:nvSpPr>
          <p:spPr>
            <a:xfrm>
              <a:off x="4769651" y="2249210"/>
              <a:ext cx="436758" cy="439552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350" b="1" dirty="0">
                  <a:solidFill>
                    <a:prstClr val="white"/>
                  </a:solidFill>
                  <a:latin typeface="Roboto" pitchFamily="2" charset="0"/>
                  <a:ea typeface="Roboto" pitchFamily="2" charset="0"/>
                </a:rPr>
                <a:t>5</a:t>
              </a:r>
              <a:endPara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ECA9496-5341-42E1-B583-605B94265EDA}"/>
              </a:ext>
            </a:extLst>
          </p:cNvPr>
          <p:cNvGrpSpPr/>
          <p:nvPr/>
        </p:nvGrpSpPr>
        <p:grpSpPr>
          <a:xfrm>
            <a:off x="2413013" y="1034442"/>
            <a:ext cx="4180126" cy="3212442"/>
            <a:chOff x="3592274" y="930390"/>
            <a:chExt cx="4180126" cy="3212442"/>
          </a:xfrm>
        </p:grpSpPr>
        <p:sp>
          <p:nvSpPr>
            <p:cNvPr id="25" name="TextBox 24"/>
            <p:cNvSpPr txBox="1"/>
            <p:nvPr/>
          </p:nvSpPr>
          <p:spPr>
            <a:xfrm>
              <a:off x="3688530" y="930390"/>
              <a:ext cx="3764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ED145B"/>
                  </a:solidFill>
                  <a:latin typeface="Gotham HTF" pitchFamily="50" charset="0"/>
                  <a:cs typeface="Gotham HTF Bold"/>
                </a:rPr>
                <a:t>Charles Alves</a:t>
              </a:r>
            </a:p>
            <a:p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Gotham HTF Book"/>
                </a:rPr>
                <a:t>Professor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2274" y="1782698"/>
              <a:ext cx="4180126" cy="2360134"/>
            </a:xfrm>
            <a:prstGeom prst="rect">
              <a:avLst/>
            </a:prstGeom>
            <a:noFill/>
          </p:spPr>
          <p:txBody>
            <a:bodyPr wrap="square" tIns="468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Roboto Light"/>
                </a:rPr>
                <a:t>Técnico em processamento de dados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Roboto Light"/>
                </a:rPr>
                <a:t>Graduado em Análise e desenvolvimento de sistemas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Roboto Light"/>
                </a:rPr>
                <a:t>Pós Graduado em Deep Learning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Roboto Light"/>
                </a:rPr>
                <a:t>Fotógrafo amador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Roboto Light"/>
                </a:rPr>
                <a:t>Cervejeiro caseiro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Clr>
                  <a:srgbClr val="ED145B"/>
                </a:buClr>
                <a:buFont typeface="Arial" panose="020B0604020202020204" pitchFamily="34" charset="0"/>
                <a:buChar char="•"/>
              </a:pPr>
              <a:endPara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endParaRPr>
            </a:p>
          </p:txBody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01CED7FD-569E-4BB4-BC9A-3666421C9CBA}"/>
              </a:ext>
            </a:extLst>
          </p:cNvPr>
          <p:cNvGrpSpPr/>
          <p:nvPr/>
        </p:nvGrpSpPr>
        <p:grpSpPr>
          <a:xfrm>
            <a:off x="1410198" y="4452861"/>
            <a:ext cx="2365762" cy="246221"/>
            <a:chOff x="2073387" y="5683278"/>
            <a:chExt cx="2898958" cy="353604"/>
          </a:xfrm>
        </p:grpSpPr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894F7B08-69A2-43FC-8119-B3AFA8F0C0EA}"/>
                </a:ext>
              </a:extLst>
            </p:cNvPr>
            <p:cNvSpPr txBox="1"/>
            <p:nvPr/>
          </p:nvSpPr>
          <p:spPr>
            <a:xfrm>
              <a:off x="2342147" y="5683278"/>
              <a:ext cx="2630198" cy="35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rPr>
                <a:t>profcharles.alves@fiap.com.br</a:t>
              </a:r>
            </a:p>
          </p:txBody>
        </p:sp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7424D4AF-B419-42FF-862C-5F7FD629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3387" y="5793124"/>
              <a:ext cx="268759" cy="19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47B2-EEC7-9817-AA1C-1CB3EDF70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4B45962-1DD3-E289-8AF2-54B5AA723430}"/>
              </a:ext>
            </a:extLst>
          </p:cNvPr>
          <p:cNvSpPr txBox="1"/>
          <p:nvPr/>
        </p:nvSpPr>
        <p:spPr>
          <a:xfrm>
            <a:off x="3592274" y="375619"/>
            <a:ext cx="37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EXPERIÊNCIA PROFISSIONAL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13E2BD-F18A-C2F0-3B59-78E79A50BAE1}"/>
              </a:ext>
            </a:extLst>
          </p:cNvPr>
          <p:cNvSpPr txBox="1"/>
          <p:nvPr/>
        </p:nvSpPr>
        <p:spPr>
          <a:xfrm>
            <a:off x="1068901" y="802326"/>
            <a:ext cx="700619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/>
              <a:t>Avalara</a:t>
            </a:r>
            <a:r>
              <a:rPr lang="pt-BR" sz="1200" dirty="0"/>
              <a:t> - Engenheiro de software sênior - De: 2020 - Até: atual - (5 anos 2 meses)</a:t>
            </a:r>
          </a:p>
          <a:p>
            <a:endParaRPr lang="pt-BR" sz="1200" dirty="0"/>
          </a:p>
          <a:p>
            <a:r>
              <a:rPr lang="pt-BR" sz="1200" dirty="0" err="1"/>
              <a:t>Elleven</a:t>
            </a:r>
            <a:r>
              <a:rPr lang="pt-BR" sz="1200" dirty="0"/>
              <a:t> Tecnologia - </a:t>
            </a:r>
            <a:r>
              <a:rPr lang="pt-BR" sz="1200" dirty="0" err="1"/>
              <a:t>Co-Founder</a:t>
            </a:r>
            <a:r>
              <a:rPr lang="pt-BR" sz="1200" dirty="0"/>
              <a:t> / Lead </a:t>
            </a:r>
            <a:r>
              <a:rPr lang="pt-BR" sz="1200" dirty="0" err="1"/>
              <a:t>developer</a:t>
            </a:r>
            <a:r>
              <a:rPr lang="pt-BR" sz="1200" dirty="0"/>
              <a:t> - De: 2014 - Até: 2024 - (10 anos 1 mês)</a:t>
            </a:r>
          </a:p>
          <a:p>
            <a:endParaRPr lang="pt-BR" sz="1200" dirty="0"/>
          </a:p>
          <a:p>
            <a:r>
              <a:rPr lang="pt-BR" sz="1200" dirty="0"/>
              <a:t>Magna Sistemas - Analista Programador Sr. - De: 2013 - Até: 2014 - (1 ano)</a:t>
            </a:r>
          </a:p>
          <a:p>
            <a:endParaRPr lang="pt-BR" sz="1200" dirty="0"/>
          </a:p>
          <a:p>
            <a:r>
              <a:rPr lang="pt-BR" sz="1200" dirty="0"/>
              <a:t>Bank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America</a:t>
            </a:r>
            <a:r>
              <a:rPr lang="pt-BR" sz="1200" dirty="0"/>
              <a:t>/Merrill Lynch - Analista programador sênior - De: 2011 - Até: 2013 - (2 anos 2 meses)</a:t>
            </a:r>
          </a:p>
          <a:p>
            <a:endParaRPr lang="pt-BR" sz="1200" dirty="0"/>
          </a:p>
          <a:p>
            <a:r>
              <a:rPr lang="pt-BR" sz="1200" dirty="0" err="1"/>
              <a:t>Autobyte</a:t>
            </a:r>
            <a:r>
              <a:rPr lang="pt-BR" sz="1200" dirty="0"/>
              <a:t> Informática - Analista programador / Sócio - De: 2008 - Até: 2012 - (4 anos 8 meses)</a:t>
            </a:r>
          </a:p>
          <a:p>
            <a:endParaRPr lang="pt-BR" sz="1200" dirty="0"/>
          </a:p>
          <a:p>
            <a:r>
              <a:rPr lang="pt-BR" sz="1200" dirty="0"/>
              <a:t>Spring Wireless - Analista programador - De: 2010 - Até: 2011 - (1 ano 3 meses)</a:t>
            </a:r>
          </a:p>
          <a:p>
            <a:endParaRPr lang="pt-BR" sz="1200" dirty="0"/>
          </a:p>
          <a:p>
            <a:r>
              <a:rPr lang="pt-BR" sz="1200" dirty="0"/>
              <a:t>Politec - Analista Programador - De: 2006 - Até: 2007 - (1 ano)</a:t>
            </a:r>
          </a:p>
          <a:p>
            <a:endParaRPr lang="pt-BR" sz="1200" dirty="0"/>
          </a:p>
          <a:p>
            <a:r>
              <a:rPr lang="pt-BR" sz="1200" dirty="0" err="1"/>
              <a:t>Consoft</a:t>
            </a:r>
            <a:r>
              <a:rPr lang="pt-BR" sz="1200" dirty="0"/>
              <a:t> </a:t>
            </a:r>
            <a:r>
              <a:rPr lang="pt-BR" sz="1200" dirty="0" err="1"/>
              <a:t>infosolutions</a:t>
            </a:r>
            <a:r>
              <a:rPr lang="pt-BR" sz="1200" dirty="0"/>
              <a:t> - </a:t>
            </a:r>
            <a:r>
              <a:rPr lang="pt-BR" sz="1200" dirty="0" err="1"/>
              <a:t>Consoft</a:t>
            </a:r>
            <a:r>
              <a:rPr lang="pt-BR" sz="1200" dirty="0"/>
              <a:t> Consultoria e Sistemas Ltda - De: 2003 - Até: 2005 - (2 anos)</a:t>
            </a:r>
          </a:p>
          <a:p>
            <a:endParaRPr lang="pt-BR" sz="1200" dirty="0"/>
          </a:p>
          <a:p>
            <a:r>
              <a:rPr lang="pt-BR" sz="1200" dirty="0" err="1"/>
              <a:t>Sweda</a:t>
            </a:r>
            <a:r>
              <a:rPr lang="pt-BR" sz="1200" dirty="0"/>
              <a:t> </a:t>
            </a:r>
            <a:r>
              <a:rPr lang="pt-BR" sz="1200" dirty="0" err="1"/>
              <a:t>informatica</a:t>
            </a:r>
            <a:r>
              <a:rPr lang="pt-BR" sz="1200" dirty="0"/>
              <a:t> - </a:t>
            </a:r>
            <a:r>
              <a:rPr lang="pt-BR" sz="1200" dirty="0" err="1"/>
              <a:t>Sweda</a:t>
            </a:r>
            <a:r>
              <a:rPr lang="pt-BR" sz="1200" dirty="0"/>
              <a:t> Informática LTDA. - De: 1999 - Até: 2003 - (4 anos)</a:t>
            </a:r>
          </a:p>
        </p:txBody>
      </p:sp>
    </p:spTree>
    <p:extLst>
      <p:ext uri="{BB962C8B-B14F-4D97-AF65-F5344CB8AC3E}">
        <p14:creationId xmlns:p14="http://schemas.microsoft.com/office/powerpoint/2010/main" val="17467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507" y="2057352"/>
            <a:ext cx="7058020" cy="881460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Desenvolver a capacidade de criar soluções robustas e escaláveis utilizando a linguagem C# através de atividades práticas.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6611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AC7D7-1B72-FB86-6461-5E95EFD37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27A94A5-F71C-75F2-D4CC-D54187428F93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C97A1A-E61A-30A4-5E2B-93C63B91379C}"/>
              </a:ext>
            </a:extLst>
          </p:cNvPr>
          <p:cNvSpPr txBox="1"/>
          <p:nvPr/>
        </p:nvSpPr>
        <p:spPr>
          <a:xfrm>
            <a:off x="1127025" y="1867472"/>
            <a:ext cx="6889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Manipulação de dados e integração com bancos de dados</a:t>
            </a:r>
          </a:p>
          <a:p>
            <a:pPr lvl="1"/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lvl="1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Desenvolvimento de APIs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RESTful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lvl="1"/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lvl="1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Programação assíncrona e gerenciamento de threads</a:t>
            </a:r>
          </a:p>
          <a:p>
            <a:pPr lvl="1"/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lvl="1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Integração com APIs externas (incluindo ChatGPT)</a:t>
            </a:r>
          </a:p>
          <a:p>
            <a:pPr lvl="1"/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lvl="1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Desenvolvimento web com .NET Core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1B69EB-0FC4-D435-8CF3-62615EE4EC15}"/>
              </a:ext>
            </a:extLst>
          </p:cNvPr>
          <p:cNvSpPr txBox="1"/>
          <p:nvPr/>
        </p:nvSpPr>
        <p:spPr>
          <a:xfrm>
            <a:off x="1516225" y="845296"/>
            <a:ext cx="5969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Nosso curso abrange desde os fundamentos da programação orientada a objetos até tópicos avançados como:</a:t>
            </a:r>
          </a:p>
        </p:txBody>
      </p:sp>
    </p:spTree>
    <p:extLst>
      <p:ext uri="{BB962C8B-B14F-4D97-AF65-F5344CB8AC3E}">
        <p14:creationId xmlns:p14="http://schemas.microsoft.com/office/powerpoint/2010/main" val="2107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53" y="1060971"/>
            <a:ext cx="7293547" cy="347152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Wingdings" charset="2"/>
              <a:buAutoNum type="arabicPlain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Identificar e selecionar os requisitos que o software deve atender.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Wingdings" charset="2"/>
              <a:buAutoNum type="arabicPlain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Especificar o sistema de informação a ser construído, detalhando sua arquitetura e funcionalidades por meio de uma linguagem de modelagem de sistemas (UML).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Wingdings" charset="2"/>
              <a:buAutoNum type="arabicPlain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Planejar, acompanhar e monitorar o desenvolvimento de software e gerenciar os produtos de software gerados.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Wingdings" charset="2"/>
              <a:buAutoNum type="arabicPlain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 o processo será conduzido de forma ágil, permitindo, dessa forma, alterações no projeto durante sua produção e sem causar grandes impactos e riscos ao projeto.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COMPETÊNCIAS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949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52" y="1060971"/>
            <a:ext cx="7567867" cy="2709524"/>
          </a:xfrm>
          <a:prstGeom prst="rect">
            <a:avLst/>
          </a:prstGeom>
          <a:noFill/>
        </p:spPr>
        <p:txBody>
          <a:bodyPr wrap="square" tIns="46800" numCol="2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Introdução/instalação da IDE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Introdução ao C# 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Aplicativos de console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1° SEMESTRE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166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699</Words>
  <Application>Microsoft Office PowerPoint</Application>
  <PresentationFormat>Personalizar</PresentationFormat>
  <Paragraphs>141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Calibri</vt:lpstr>
      <vt:lpstr>Gotham HTF</vt:lpstr>
      <vt:lpstr>Gotham HTF Book</vt:lpstr>
      <vt:lpstr>Gotham HTF Light</vt:lpstr>
      <vt:lpstr>Gotham HTF Medium</vt:lpstr>
      <vt:lpstr>Roboto</vt:lpstr>
      <vt:lpstr>Wingdings</vt:lpstr>
      <vt:lpstr>Office Theme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Charles Alves</cp:lastModifiedBy>
  <cp:revision>106</cp:revision>
  <dcterms:created xsi:type="dcterms:W3CDTF">2019-02-15T12:16:11Z</dcterms:created>
  <dcterms:modified xsi:type="dcterms:W3CDTF">2025-08-04T18:37:36Z</dcterms:modified>
</cp:coreProperties>
</file>